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xmlns:mc="http://schemas.openxmlformats.org/markup-compatibility/2006" xmlns:a14="http://schemas.microsoft.com/office/drawing/2010/main" val="000000" mc:Ignorable="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xmlns:mc="http://schemas.openxmlformats.org/markup-compatibility/2006" xmlns:a14="http://schemas.microsoft.com/office/drawing/2010/main" val="000000" mc:Ignorable="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3175" cap="rnd" cmpd="sng" algn="ctr">
            <a:solidFill>
              <a:srgbClr xmlns:mc="http://schemas.openxmlformats.org/markup-compatibility/2006" xmlns:a14="http://schemas.microsoft.com/office/drawing/2010/main" val="C0C0C0" mc:Ignorable=""/>
            </a:solidFill>
            <a:prstDash val="solid"/>
          </a:ln>
          <a:effectLst>
            <a:outerShdw blurRad="63500" dist="38500" dir="7500000" sx="98500" sy="100080" kx="100000" algn="tl" rotWithShape="0">
              <a:srgbClr xmlns:mc="http://schemas.openxmlformats.org/markup-compatibility/2006" xmlns:a14="http://schemas.microsoft.com/office/drawing/2010/main" val="000000" mc:Ignorable="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12700" cap="flat" cmpd="sng" algn="ctr">
            <a:solidFill>
              <a:srgbClr xmlns:mc="http://schemas.openxmlformats.org/markup-compatibility/2006" xmlns:a14="http://schemas.microsoft.com/office/drawing/2010/main" val="FFFFFF" mc:Ignorable=""/>
            </a:solidFill>
            <a:prstDash val="solid"/>
            <a:bevel/>
          </a:ln>
          <a:effectLst>
            <a:outerShdw blurRad="19685" dist="6350" dir="12900000" algn="tl" rotWithShape="0">
              <a:srgbClr xmlns:mc="http://schemas.openxmlformats.org/markup-compatibility/2006" xmlns:a14="http://schemas.microsoft.com/office/drawing/2010/main" val="000000" mc:Ignorable="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xmlns:mc="http://schemas.openxmlformats.org/markup-compatibility/2006" xmlns:a14="http://schemas.microsoft.com/office/drawing/2010/main" val="C0C0C0" mc:Ignorable="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102E52-E1FD-4740-A8E6-0F0488B8CA60}" type="datetimeFigureOut">
              <a:rPr lang="en-US" smtClean="0"/>
              <a:t>3/29/2010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C99328-E066-47A2-9B04-AF98FB92F67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Leonardo Da Vinci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Life and Times of Leonardo Da Vinci</a:t>
            </a:r>
            <a:endParaRPr lang="en-US" dirty="0"/>
          </a:p>
        </p:txBody>
      </p:sp>
      <p:pic>
        <p:nvPicPr>
          <p:cNvPr id="1028" name="Picture 4" descr="C:\Users\Shawn Wheeler\AppData\Local\Microsoft\Windows\Temporary Internet Files\Content.IE5\E5EMPV9R\MC900233979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3581400" cy="27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5" name="Slide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smtClean="0"/>
              <a:t>Early </a:t>
            </a:r>
            <a:r>
              <a:rPr lang="en-US" smtClean="0"/>
              <a:t>Life </a:t>
            </a:r>
            <a:r>
              <a:rPr lang="en-US" dirty="0" smtClean="0"/>
              <a:t>in Florence</a:t>
            </a:r>
          </a:p>
          <a:p>
            <a:r>
              <a:rPr lang="en-US" dirty="0" smtClean="0"/>
              <a:t>Years in Milan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743" y="1920875"/>
            <a:ext cx="2895514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49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Life 1452 through 1519  (67 years)</a:t>
            </a:r>
          </a:p>
          <a:p>
            <a:r>
              <a:rPr lang="en-US" dirty="0" smtClean="0"/>
              <a:t>Celebrated – Painter, Sculptor, architect, engineer, scientist</a:t>
            </a:r>
          </a:p>
          <a:p>
            <a:r>
              <a:rPr lang="en-US" dirty="0" smtClean="0"/>
              <a:t>Work influenced Italian Art over 100 years</a:t>
            </a:r>
          </a:p>
          <a:p>
            <a:r>
              <a:rPr lang="en-US" dirty="0" smtClean="0"/>
              <a:t>Work influences science &amp; engineering to this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Life in Florence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Born 1452 town of Vinci in Tuscany</a:t>
            </a:r>
          </a:p>
          <a:p>
            <a:r>
              <a:rPr lang="en-US" dirty="0" smtClean="0"/>
              <a:t>Moved to Florence in the mid 1460’s where education began</a:t>
            </a:r>
          </a:p>
          <a:p>
            <a:r>
              <a:rPr lang="en-US" dirty="0" smtClean="0"/>
              <a:t>Was a </a:t>
            </a:r>
            <a:r>
              <a:rPr lang="en-US" dirty="0" err="1" smtClean="0"/>
              <a:t>garzone</a:t>
            </a:r>
            <a:r>
              <a:rPr lang="en-US" dirty="0" smtClean="0"/>
              <a:t> to Andrea del Verrocchio (Leading </a:t>
            </a:r>
            <a:r>
              <a:rPr lang="en-US" dirty="0" err="1" smtClean="0"/>
              <a:t>Floretine</a:t>
            </a:r>
            <a:r>
              <a:rPr lang="en-US" dirty="0" smtClean="0"/>
              <a:t> painter &amp; sculptor</a:t>
            </a:r>
          </a:p>
          <a:p>
            <a:pPr lvl="1"/>
            <a:r>
              <a:rPr lang="en-US" dirty="0" smtClean="0"/>
              <a:t>Studied painting, sculpting, bronze work</a:t>
            </a:r>
          </a:p>
          <a:p>
            <a:r>
              <a:rPr lang="en-US" dirty="0" smtClean="0"/>
              <a:t>1478 became an independent master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Years in Milan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1482 began working for the duke of Milan</a:t>
            </a:r>
          </a:p>
          <a:p>
            <a:pPr lvl="1"/>
            <a:r>
              <a:rPr lang="en-US" dirty="0" smtClean="0"/>
              <a:t>Stated he could build</a:t>
            </a:r>
          </a:p>
          <a:p>
            <a:pPr lvl="2"/>
            <a:r>
              <a:rPr lang="en-US" dirty="0" smtClean="0"/>
              <a:t>Portable bridges</a:t>
            </a:r>
          </a:p>
          <a:p>
            <a:pPr lvl="2"/>
            <a:r>
              <a:rPr lang="en-US" dirty="0" smtClean="0"/>
              <a:t>Cannons</a:t>
            </a:r>
          </a:p>
          <a:p>
            <a:pPr lvl="2"/>
            <a:r>
              <a:rPr lang="en-US" dirty="0" smtClean="0"/>
              <a:t>Build ships</a:t>
            </a:r>
          </a:p>
          <a:p>
            <a:pPr lvl="2"/>
            <a:r>
              <a:rPr lang="en-US" dirty="0" smtClean="0"/>
              <a:t>Armored vehicles</a:t>
            </a:r>
          </a:p>
          <a:p>
            <a:pPr lvl="2"/>
            <a:r>
              <a:rPr lang="en-US" dirty="0" smtClean="0"/>
              <a:t>Catapults</a:t>
            </a:r>
          </a:p>
          <a:p>
            <a:pPr lvl="2"/>
            <a:r>
              <a:rPr lang="en-US" dirty="0" smtClean="0"/>
              <a:t>Etc…</a:t>
            </a:r>
          </a:p>
          <a:p>
            <a:pPr lvl="1"/>
            <a:r>
              <a:rPr lang="en-US" dirty="0" smtClean="0"/>
              <a:t>Served as Principal engineer to the duke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303" y="1920875"/>
            <a:ext cx="3166393" cy="443388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190500" cap="rnd">
            <a:solidFill>
              <a:srgbClr xmlns:mc="http://schemas.openxmlformats.org/markup-compatibility/2006" xmlns:a14="http://schemas.microsoft.com/office/drawing/2010/main" val="FFFFFF" mc:Ignorable=""/>
            </a:solidFill>
          </a:ln>
          <a:effectLst>
            <a:outerShdw blurRad="36195" dist="12700" dir="11400000" algn="tl" rotWithShape="0">
              <a:srgbClr xmlns:mc="http://schemas.openxmlformats.org/markup-compatibility/2006" xmlns:a14="http://schemas.microsoft.com/office/drawing/2010/main" val="000000" mc:Ignorable="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xmlns:mc="http://schemas.openxmlformats.org/markup-compatibility/2006" xmlns:a14="http://schemas.microsoft.com/office/drawing/2010/main" val="C0C0C0" mc:Ignorable=""/>
            </a:contourClr>
          </a:sp3d>
        </p:spPr>
      </p:pic>
    </p:spTree>
    <p:extLst>
      <p:ext uri="{BB962C8B-B14F-4D97-AF65-F5344CB8AC3E}">
        <p14:creationId xmlns:p14="http://schemas.microsoft.com/office/powerpoint/2010/main" val="26129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Leonardo in Milan</a:t>
            </a:r>
            <a:endParaRPr lang="en-US" dirty="0"/>
          </a:p>
        </p:txBody>
      </p:sp>
      <p:pic>
        <p:nvPicPr>
          <p:cNvPr id="4" name="Leonardo_da_Vinci__Inventor_and_Planner.asf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935163"/>
            <a:ext cx="5851525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6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04617B" mc:Ignorable=""/>
      </a:dk2>
      <a:lt2>
        <a:srgbClr xmlns:mc="http://schemas.openxmlformats.org/markup-compatibility/2006" xmlns:a14="http://schemas.microsoft.com/office/drawing/2010/main" val="DBF5F9" mc:Ignorable=""/>
      </a:lt2>
      <a:accent1>
        <a:srgbClr xmlns:mc="http://schemas.openxmlformats.org/markup-compatibility/2006" xmlns:a14="http://schemas.microsoft.com/office/drawing/2010/main" val="0F6FC6" mc:Ignorable=""/>
      </a:accent1>
      <a:accent2>
        <a:srgbClr xmlns:mc="http://schemas.openxmlformats.org/markup-compatibility/2006" xmlns:a14="http://schemas.microsoft.com/office/drawing/2010/main" val="009DD9" mc:Ignorable=""/>
      </a:accent2>
      <a:accent3>
        <a:srgbClr xmlns:mc="http://schemas.openxmlformats.org/markup-compatibility/2006" xmlns:a14="http://schemas.microsoft.com/office/drawing/2010/main" val="0BD0D9" mc:Ignorable=""/>
      </a:accent3>
      <a:accent4>
        <a:srgbClr xmlns:mc="http://schemas.openxmlformats.org/markup-compatibility/2006" xmlns:a14="http://schemas.microsoft.com/office/drawing/2010/main" val="10CF9B" mc:Ignorable=""/>
      </a:accent4>
      <a:accent5>
        <a:srgbClr xmlns:mc="http://schemas.openxmlformats.org/markup-compatibility/2006" xmlns:a14="http://schemas.microsoft.com/office/drawing/2010/main" val="7CCA62" mc:Ignorable=""/>
      </a:accent5>
      <a:accent6>
        <a:srgbClr xmlns:mc="http://schemas.openxmlformats.org/markup-compatibility/2006" xmlns:a14="http://schemas.microsoft.com/office/drawing/2010/main" val="A5C249" mc:Ignorable=""/>
      </a:accent6>
      <a:hlink>
        <a:srgbClr xmlns:mc="http://schemas.openxmlformats.org/markup-compatibility/2006" xmlns:a14="http://schemas.microsoft.com/office/drawing/2010/main" val="F49100" mc:Ignorable=""/>
      </a:hlink>
      <a:folHlink>
        <a:srgbClr xmlns:mc="http://schemas.openxmlformats.org/markup-compatibility/2006" xmlns:a14="http://schemas.microsoft.com/office/drawing/2010/main" val="85DFD0" mc:Ignorable="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127</TotalTime>
  <Words>135</Words>
  <Application>Microsoft Office PowerPoint</Application>
  <PresentationFormat>On-screen Show (4:3)</PresentationFormat>
  <Paragraphs>28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Flow</vt:lpstr>
      <vt:lpstr>Leonardo Da Vinci</vt:lpstr>
      <vt:lpstr>Outline</vt:lpstr>
      <vt:lpstr>Introduction</vt:lpstr>
      <vt:lpstr>Early Life in Florence</vt:lpstr>
      <vt:lpstr>Years in Milan</vt:lpstr>
      <vt:lpstr>Leonardo in Milan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Da Vinci - Formated</dc:title>
  <dc:creator>Shawn Wheeler</dc:creator>
  <cp:keywords>Boring Wicked Cool</cp:keywords>
  <cp:lastModifiedBy>Shawn Wheeler</cp:lastModifiedBy>
  <cp:revision>21</cp:revision>
  <dcterms:created xsi:type="dcterms:W3CDTF">2010-03-28T23:41:46Z</dcterms:created>
  <dcterms:modified xsi:type="dcterms:W3CDTF">2010-03-30T06:22:04Z</dcterms:modified>
  <cp:category>Office 2010</cp:category>
</cp:coreProperties>
</file>